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6" r:id="rId5"/>
  </p:sldMasterIdLst>
  <p:notesMasterIdLst>
    <p:notesMasterId r:id="rId31"/>
  </p:notesMasterIdLst>
  <p:handoutMasterIdLst>
    <p:handoutMasterId r:id="rId32"/>
  </p:handoutMasterIdLst>
  <p:sldIdLst>
    <p:sldId id="256" r:id="rId6"/>
    <p:sldId id="258" r:id="rId7"/>
    <p:sldId id="261" r:id="rId8"/>
    <p:sldId id="259" r:id="rId9"/>
    <p:sldId id="278" r:id="rId10"/>
    <p:sldId id="285" r:id="rId11"/>
    <p:sldId id="286" r:id="rId12"/>
    <p:sldId id="289" r:id="rId13"/>
    <p:sldId id="287" r:id="rId14"/>
    <p:sldId id="290" r:id="rId15"/>
    <p:sldId id="291" r:id="rId16"/>
    <p:sldId id="294" r:id="rId17"/>
    <p:sldId id="295" r:id="rId18"/>
    <p:sldId id="296" r:id="rId19"/>
    <p:sldId id="297" r:id="rId20"/>
    <p:sldId id="298" r:id="rId21"/>
    <p:sldId id="292" r:id="rId22"/>
    <p:sldId id="299" r:id="rId23"/>
    <p:sldId id="300" r:id="rId24"/>
    <p:sldId id="301" r:id="rId25"/>
    <p:sldId id="293" r:id="rId26"/>
    <p:sldId id="302" r:id="rId27"/>
    <p:sldId id="303" r:id="rId28"/>
    <p:sldId id="262" r:id="rId29"/>
    <p:sldId id="270" r:id="rId30"/>
  </p:sldIdLst>
  <p:sldSz cx="12827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pta, Smita (Cognizant)" initials="GS(" lastIdx="6" clrIdx="0">
    <p:extLst>
      <p:ext uri="{19B8F6BF-5375-455C-9EA6-DF929625EA0E}">
        <p15:presenceInfo xmlns:p15="http://schemas.microsoft.com/office/powerpoint/2012/main" userId="S-1-5-21-1178368992-402679808-390482200-8251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8DFF"/>
    <a:srgbClr val="F2F2F2"/>
    <a:srgbClr val="404040"/>
    <a:srgbClr val="0033A0"/>
    <a:srgbClr val="FFFFFF"/>
    <a:srgbClr val="00B140"/>
    <a:srgbClr val="3CC26C"/>
    <a:srgbClr val="196B5C"/>
    <a:srgbClr val="27BCE7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64A62-8C8A-73FD-8802-BD590CFC7AF5}" v="50" dt="2020-04-17T10:32:56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6395" autoAdjust="0"/>
  </p:normalViewPr>
  <p:slideViewPr>
    <p:cSldViewPr snapToGrid="0" showGuides="1">
      <p:cViewPr varScale="1">
        <p:scale>
          <a:sx n="89" d="100"/>
          <a:sy n="89" d="100"/>
        </p:scale>
        <p:origin x="528" y="78"/>
      </p:cViewPr>
      <p:guideLst>
        <p:guide orient="horz" pos="2184"/>
        <p:guide pos="40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osh, Ishita (Cognizant)" userId="S::343197@cognizant.com::3b074cb7-7daa-4476-9f99-65d00998e6c0" providerId="AD" clId="Web-{E1364A62-8C8A-73FD-8802-BD590CFC7AF5}"/>
    <pc:docChg chg="modSld">
      <pc:chgData name="Ghosh, Ishita (Cognizant)" userId="S::343197@cognizant.com::3b074cb7-7daa-4476-9f99-65d00998e6c0" providerId="AD" clId="Web-{E1364A62-8C8A-73FD-8802-BD590CFC7AF5}" dt="2020-04-17T10:32:56.367" v="53"/>
      <pc:docMkLst>
        <pc:docMk/>
      </pc:docMkLst>
      <pc:sldChg chg="addSp delSp modSp">
        <pc:chgData name="Ghosh, Ishita (Cognizant)" userId="S::343197@cognizant.com::3b074cb7-7daa-4476-9f99-65d00998e6c0" providerId="AD" clId="Web-{E1364A62-8C8A-73FD-8802-BD590CFC7AF5}" dt="2020-04-17T10:19:43.859" v="39"/>
        <pc:sldMkLst>
          <pc:docMk/>
          <pc:sldMk cId="586594147" sldId="257"/>
        </pc:sldMkLst>
        <pc:spChg chg="add del">
          <ac:chgData name="Ghosh, Ishita (Cognizant)" userId="S::343197@cognizant.com::3b074cb7-7daa-4476-9f99-65d00998e6c0" providerId="AD" clId="Web-{E1364A62-8C8A-73FD-8802-BD590CFC7AF5}" dt="2020-04-17T10:19:43.859" v="39"/>
          <ac:spMkLst>
            <pc:docMk/>
            <pc:sldMk cId="586594147" sldId="257"/>
            <ac:spMk id="16" creationId="{00000000-0000-0000-0000-000000000000}"/>
          </ac:spMkLst>
        </pc:spChg>
        <pc:spChg chg="mod">
          <ac:chgData name="Ghosh, Ishita (Cognizant)" userId="S::343197@cognizant.com::3b074cb7-7daa-4476-9f99-65d00998e6c0" providerId="AD" clId="Web-{E1364A62-8C8A-73FD-8802-BD590CFC7AF5}" dt="2020-04-17T10:12:35.826" v="22" actId="1076"/>
          <ac:spMkLst>
            <pc:docMk/>
            <pc:sldMk cId="586594147" sldId="257"/>
            <ac:spMk id="18" creationId="{00000000-0000-0000-0000-000000000000}"/>
          </ac:spMkLst>
        </pc:spChg>
        <pc:spChg chg="mod">
          <ac:chgData name="Ghosh, Ishita (Cognizant)" userId="S::343197@cognizant.com::3b074cb7-7daa-4476-9f99-65d00998e6c0" providerId="AD" clId="Web-{E1364A62-8C8A-73FD-8802-BD590CFC7AF5}" dt="2020-04-17T10:18:39.500" v="37" actId="1076"/>
          <ac:spMkLst>
            <pc:docMk/>
            <pc:sldMk cId="586594147" sldId="257"/>
            <ac:spMk id="19" creationId="{00000000-0000-0000-0000-000000000000}"/>
          </ac:spMkLst>
        </pc:spChg>
      </pc:sldChg>
      <pc:sldChg chg="modSp">
        <pc:chgData name="Ghosh, Ishita (Cognizant)" userId="S::343197@cognizant.com::3b074cb7-7daa-4476-9f99-65d00998e6c0" providerId="AD" clId="Web-{E1364A62-8C8A-73FD-8802-BD590CFC7AF5}" dt="2020-04-17T10:14:58.436" v="28" actId="14100"/>
        <pc:sldMkLst>
          <pc:docMk/>
          <pc:sldMk cId="543901807" sldId="266"/>
        </pc:sldMkLst>
        <pc:spChg chg="mod">
          <ac:chgData name="Ghosh, Ishita (Cognizant)" userId="S::343197@cognizant.com::3b074cb7-7daa-4476-9f99-65d00998e6c0" providerId="AD" clId="Web-{E1364A62-8C8A-73FD-8802-BD590CFC7AF5}" dt="2020-04-17T10:14:58.436" v="28" actId="14100"/>
          <ac:spMkLst>
            <pc:docMk/>
            <pc:sldMk cId="543901807" sldId="266"/>
            <ac:spMk id="20" creationId="{00000000-0000-0000-0000-000000000000}"/>
          </ac:spMkLst>
        </pc:spChg>
      </pc:sldChg>
      <pc:sldChg chg="addSp delSp modSp">
        <pc:chgData name="Ghosh, Ishita (Cognizant)" userId="S::343197@cognizant.com::3b074cb7-7daa-4476-9f99-65d00998e6c0" providerId="AD" clId="Web-{E1364A62-8C8A-73FD-8802-BD590CFC7AF5}" dt="2020-04-17T10:32:56.367" v="53"/>
        <pc:sldMkLst>
          <pc:docMk/>
          <pc:sldMk cId="170825257" sldId="279"/>
        </pc:sldMkLst>
        <pc:spChg chg="del">
          <ac:chgData name="Ghosh, Ishita (Cognizant)" userId="S::343197@cognizant.com::3b074cb7-7daa-4476-9f99-65d00998e6c0" providerId="AD" clId="Web-{E1364A62-8C8A-73FD-8802-BD590CFC7AF5}" dt="2020-04-17T10:32:56.314" v="52"/>
          <ac:spMkLst>
            <pc:docMk/>
            <pc:sldMk cId="170825257" sldId="279"/>
            <ac:spMk id="9" creationId="{00000000-0000-0000-0000-000000000000}"/>
          </ac:spMkLst>
        </pc:spChg>
        <pc:spChg chg="mod">
          <ac:chgData name="Ghosh, Ishita (Cognizant)" userId="S::343197@cognizant.com::3b074cb7-7daa-4476-9f99-65d00998e6c0" providerId="AD" clId="Web-{E1364A62-8C8A-73FD-8802-BD590CFC7AF5}" dt="2020-04-17T10:05:38.699" v="5" actId="1076"/>
          <ac:spMkLst>
            <pc:docMk/>
            <pc:sldMk cId="170825257" sldId="279"/>
            <ac:spMk id="10" creationId="{00000000-0000-0000-0000-000000000000}"/>
          </ac:spMkLst>
        </pc:spChg>
        <pc:picChg chg="add del mod ord">
          <ac:chgData name="Ghosh, Ishita (Cognizant)" userId="S::343197@cognizant.com::3b074cb7-7daa-4476-9f99-65d00998e6c0" providerId="AD" clId="Web-{E1364A62-8C8A-73FD-8802-BD590CFC7AF5}" dt="2020-04-17T10:32:56.367" v="53"/>
          <ac:picMkLst>
            <pc:docMk/>
            <pc:sldMk cId="170825257" sldId="279"/>
            <ac:picMk id="4" creationId="{7D620F87-C343-4D70-B77E-289DA283FE77}"/>
          </ac:picMkLst>
        </pc:picChg>
      </pc:sldChg>
      <pc:sldChg chg="addSp delSp modSp">
        <pc:chgData name="Ghosh, Ishita (Cognizant)" userId="S::343197@cognizant.com::3b074cb7-7daa-4476-9f99-65d00998e6c0" providerId="AD" clId="Web-{E1364A62-8C8A-73FD-8802-BD590CFC7AF5}" dt="2020-04-17T10:21:05.454" v="51" actId="1076"/>
        <pc:sldMkLst>
          <pc:docMk/>
          <pc:sldMk cId="2011637557" sldId="280"/>
        </pc:sldMkLst>
        <pc:spChg chg="add del mod">
          <ac:chgData name="Ghosh, Ishita (Cognizant)" userId="S::343197@cognizant.com::3b074cb7-7daa-4476-9f99-65d00998e6c0" providerId="AD" clId="Web-{E1364A62-8C8A-73FD-8802-BD590CFC7AF5}" dt="2020-04-17T10:21:02.625" v="50"/>
          <ac:spMkLst>
            <pc:docMk/>
            <pc:sldMk cId="2011637557" sldId="280"/>
            <ac:spMk id="4" creationId="{193A9587-2DDE-4917-9589-FA76F4380C61}"/>
          </ac:spMkLst>
        </pc:spChg>
        <pc:spChg chg="mod">
          <ac:chgData name="Ghosh, Ishita (Cognizant)" userId="S::343197@cognizant.com::3b074cb7-7daa-4476-9f99-65d00998e6c0" providerId="AD" clId="Web-{E1364A62-8C8A-73FD-8802-BD590CFC7AF5}" dt="2020-04-17T10:21:05.454" v="51" actId="1076"/>
          <ac:spMkLst>
            <pc:docMk/>
            <pc:sldMk cId="2011637557" sldId="280"/>
            <ac:spMk id="16" creationId="{00000000-0000-0000-0000-000000000000}"/>
          </ac:spMkLst>
        </pc:spChg>
        <pc:graphicFrameChg chg="mod">
          <ac:chgData name="Ghosh, Ishita (Cognizant)" userId="S::343197@cognizant.com::3b074cb7-7daa-4476-9f99-65d00998e6c0" providerId="AD" clId="Web-{E1364A62-8C8A-73FD-8802-BD590CFC7AF5}" dt="2020-04-17T10:18:37.468" v="36" actId="14100"/>
          <ac:graphicFrameMkLst>
            <pc:docMk/>
            <pc:sldMk cId="2011637557" sldId="280"/>
            <ac:graphicFrameMk id="2" creationId="{00000000-0000-0000-0000-000000000000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79D7E-E070-4818-B67E-BDA1704251DE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EBB72-B6F4-4719-B922-4BA94257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40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A5C17-BE5A-4B5D-BB02-B68CAF6F8B1C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2925" y="1143000"/>
            <a:ext cx="5772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83B7E-5FE7-4B1F-858D-1F510AA2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96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Please add the audio note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56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40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96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22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19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16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53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21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19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38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21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59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71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13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18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45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47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Please add the audio note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3B7E-5FE7-4B1F-858D-1F510AA2E7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6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4" y="3562"/>
            <a:ext cx="4072030" cy="907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/>
          <a:stretch/>
        </p:blipFill>
        <p:spPr>
          <a:xfrm>
            <a:off x="7305674" y="0"/>
            <a:ext cx="55213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4461" y="2275010"/>
            <a:ext cx="3937932" cy="384823"/>
          </a:xfrm>
        </p:spPr>
        <p:txBody>
          <a:bodyPr anchor="t">
            <a:normAutofit/>
          </a:bodyPr>
          <a:lstStyle>
            <a:lvl1pPr algn="l">
              <a:defRPr sz="2000"/>
            </a:lvl1pPr>
          </a:lstStyle>
          <a:p>
            <a:r>
              <a:rPr lang="en-US" dirty="0"/>
              <a:t>Welcome to the module 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" y="4656731"/>
            <a:ext cx="4066118" cy="33757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rgbClr val="328D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972800" y="6480425"/>
            <a:ext cx="141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Cognizant</a:t>
            </a:r>
            <a:r>
              <a:rPr lang="en-US" sz="1200" b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32964" y="1947710"/>
            <a:ext cx="3929429" cy="31432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rgbClr val="404040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r>
              <a:rPr lang="fr-FR" dirty="0"/>
              <a:t>Course duration 00 </a:t>
            </a:r>
            <a:r>
              <a:rPr lang="fr-FR" dirty="0" err="1"/>
              <a:t>hr</a:t>
            </a:r>
            <a:r>
              <a:rPr lang="fr-FR" dirty="0"/>
              <a:t>. 00 </a:t>
            </a:r>
            <a:r>
              <a:rPr lang="fr-FR" dirty="0" err="1"/>
              <a:t>mins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29184" y="2659833"/>
            <a:ext cx="5943600" cy="198010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4800" b="1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Dummy </a:t>
            </a:r>
          </a:p>
          <a:p>
            <a:r>
              <a:rPr lang="en-US" dirty="0"/>
              <a:t>Course Title</a:t>
            </a:r>
          </a:p>
        </p:txBody>
      </p:sp>
      <p:sp>
        <p:nvSpPr>
          <p:cNvPr id="20" name="Title 1"/>
          <p:cNvSpPr txBox="1">
            <a:spLocks/>
          </p:cNvSpPr>
          <p:nvPr userDrawn="1"/>
        </p:nvSpPr>
        <p:spPr>
          <a:xfrm>
            <a:off x="2048486" y="3570410"/>
            <a:ext cx="4536034" cy="6674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B14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b="1" dirty="0"/>
          </a:p>
        </p:txBody>
      </p:sp>
      <p:sp>
        <p:nvSpPr>
          <p:cNvPr id="6" name="Rectangle 5"/>
          <p:cNvSpPr/>
          <p:nvPr userDrawn="1"/>
        </p:nvSpPr>
        <p:spPr>
          <a:xfrm>
            <a:off x="7258050" y="5943600"/>
            <a:ext cx="45719" cy="91440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34150" y="1371600"/>
            <a:ext cx="4937760" cy="4171950"/>
          </a:xfrm>
          <a:prstGeom prst="rect">
            <a:avLst/>
          </a:prstGeom>
          <a:gradFill>
            <a:gsLst>
              <a:gs pos="11000">
                <a:srgbClr val="0033A0"/>
              </a:gs>
              <a:gs pos="100000">
                <a:srgbClr val="328DFF">
                  <a:alpha val="6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29184" y="5029200"/>
            <a:ext cx="1116751" cy="400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6270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 userDrawn="1">
          <p15:clr>
            <a:srgbClr val="FBAE40"/>
          </p15:clr>
        </p15:guide>
        <p15:guide id="2" pos="20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150"/>
            <a:ext cx="12827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7629937" cy="421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371600"/>
            <a:ext cx="7126605" cy="411480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1455400" y="5784850"/>
            <a:ext cx="1371600" cy="4572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8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7315200" cy="421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822960"/>
            <a:ext cx="7315200" cy="560636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200"/>
            </a:lvl1pPr>
            <a:lvl2pPr marL="742950" indent="-285750">
              <a:buFont typeface="Arial" panose="020B0604020202020204" pitchFamily="34" charset="0"/>
              <a:buChar char="−"/>
              <a:defRPr sz="1200"/>
            </a:lvl2pPr>
            <a:lvl3pPr marL="1200150" indent="-28575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Wingdings" panose="05000000000000000000" pitchFamily="2" charset="2"/>
              <a:buChar char="§"/>
              <a:defRPr sz="1200"/>
            </a:lvl4pPr>
            <a:lvl5pPr marL="2114550" indent="-2857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274320" y="6492240"/>
            <a:ext cx="7315200" cy="27432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i="1">
                <a:solidFill>
                  <a:srgbClr val="328DFF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0"/>
            <a:ext cx="4889500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7937500" y="4962526"/>
            <a:ext cx="4889500" cy="1895474"/>
          </a:xfrm>
          <a:prstGeom prst="rect">
            <a:avLst/>
          </a:prstGeom>
          <a:gradFill>
            <a:gsLst>
              <a:gs pos="11000">
                <a:srgbClr val="0033A0">
                  <a:alpha val="60000"/>
                </a:srgbClr>
              </a:gs>
              <a:gs pos="100000">
                <a:srgbClr val="328DFF">
                  <a:alpha val="3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886700" y="0"/>
            <a:ext cx="45719" cy="91440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08" y="96948"/>
            <a:ext cx="2743200" cy="611505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0972800" y="6480425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Cognizant</a:t>
            </a:r>
            <a:r>
              <a:rPr lang="en-US" sz="1200" b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| </a:t>
            </a:r>
          </a:p>
        </p:txBody>
      </p:sp>
    </p:spTree>
    <p:extLst>
      <p:ext uri="{BB962C8B-B14F-4D97-AF65-F5344CB8AC3E}">
        <p14:creationId xmlns:p14="http://schemas.microsoft.com/office/powerpoint/2010/main" val="1650937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z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150"/>
            <a:ext cx="128270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7629937" cy="421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371599"/>
            <a:ext cx="7202805" cy="4067175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 sz="1200"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027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826998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758" y="80842"/>
            <a:ext cx="2803022" cy="624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650" y="1551261"/>
            <a:ext cx="3333296" cy="4213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0" y="2560320"/>
            <a:ext cx="3200400" cy="265176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995877" y="6480425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Cognizant</a:t>
            </a:r>
            <a:r>
              <a:rPr lang="en-US" sz="1200" b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| </a:t>
            </a:r>
          </a:p>
        </p:txBody>
      </p:sp>
    </p:spTree>
    <p:extLst>
      <p:ext uri="{BB962C8B-B14F-4D97-AF65-F5344CB8AC3E}">
        <p14:creationId xmlns:p14="http://schemas.microsoft.com/office/powerpoint/2010/main" val="3450798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826998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758" y="80842"/>
            <a:ext cx="2803022" cy="624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1554480"/>
            <a:ext cx="3190799" cy="421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19" y="2560320"/>
            <a:ext cx="3200400" cy="265176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995877" y="6480425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Cognizant</a:t>
            </a:r>
            <a:r>
              <a:rPr lang="en-US" sz="1200" b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| </a:t>
            </a:r>
          </a:p>
        </p:txBody>
      </p:sp>
    </p:spTree>
    <p:extLst>
      <p:ext uri="{BB962C8B-B14F-4D97-AF65-F5344CB8AC3E}">
        <p14:creationId xmlns:p14="http://schemas.microsoft.com/office/powerpoint/2010/main" val="681823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0"/>
            <a:ext cx="8636000" cy="6858000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 userDrawn="1"/>
        </p:nvSpPr>
        <p:spPr>
          <a:xfrm>
            <a:off x="2048486" y="3570410"/>
            <a:ext cx="4536034" cy="6674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B14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b="1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560320" y="1362075"/>
            <a:ext cx="7212330" cy="4133850"/>
          </a:xfrm>
          <a:prstGeom prst="rect">
            <a:avLst/>
          </a:prstGeom>
          <a:gradFill>
            <a:gsLst>
              <a:gs pos="11000">
                <a:srgbClr val="0033A0"/>
              </a:gs>
              <a:gs pos="100000">
                <a:srgbClr val="328DFF">
                  <a:alpha val="7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34641" y="1645920"/>
            <a:ext cx="6675120" cy="426769"/>
          </a:xfrm>
        </p:spPr>
        <p:txBody>
          <a:bodyPr anchor="t">
            <a:norm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Dummy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2834640" y="2194559"/>
            <a:ext cx="6675120" cy="20116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4800" b="1"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Thank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4640" y="4937760"/>
            <a:ext cx="4066118" cy="33757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8176"/>
            <a:ext cx="4072030" cy="907723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flipH="1">
            <a:off x="0" y="6400800"/>
            <a:ext cx="457200" cy="45720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86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02752"/>
            <a:ext cx="9658762" cy="421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837149"/>
            <a:ext cx="12135261" cy="5606362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−"/>
              <a:defRPr/>
            </a:lvl2pPr>
            <a:lvl3pPr marL="1200150" indent="-285750">
              <a:buFont typeface="Courier New" panose="02070309020205020404" pitchFamily="49" charset="0"/>
              <a:buChar char="o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274320" y="6492240"/>
            <a:ext cx="7267986" cy="27432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i="1">
                <a:solidFill>
                  <a:srgbClr val="328DFF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62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1856" y="1825625"/>
            <a:ext cx="545147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3669" y="1825625"/>
            <a:ext cx="545147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1856" y="6356351"/>
            <a:ext cx="2886075" cy="365125"/>
          </a:xfrm>
          <a:prstGeom prst="rect">
            <a:avLst/>
          </a:prstGeom>
        </p:spPr>
        <p:txBody>
          <a:bodyPr/>
          <a:lstStyle/>
          <a:p>
            <a:fld id="{14ABA42D-2FD5-448D-8D72-7CCF07E7C326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323042" y="6460603"/>
            <a:ext cx="444375" cy="277965"/>
          </a:xfrm>
          <a:prstGeom prst="rect">
            <a:avLst/>
          </a:prstGeom>
        </p:spPr>
        <p:txBody>
          <a:bodyPr/>
          <a:lstStyle/>
          <a:p>
            <a:fld id="{126DC933-4886-44DA-9C89-D6538E30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06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527" y="365126"/>
            <a:ext cx="110632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527" y="1681163"/>
            <a:ext cx="542642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3527" y="2505075"/>
            <a:ext cx="542642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3669" y="1681163"/>
            <a:ext cx="54531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93669" y="2505075"/>
            <a:ext cx="545314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81856" y="6356351"/>
            <a:ext cx="2886075" cy="365125"/>
          </a:xfrm>
          <a:prstGeom prst="rect">
            <a:avLst/>
          </a:prstGeom>
        </p:spPr>
        <p:txBody>
          <a:bodyPr/>
          <a:lstStyle/>
          <a:p>
            <a:fld id="{14ABA42D-2FD5-448D-8D72-7CCF07E7C326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2323042" y="6460603"/>
            <a:ext cx="444375" cy="277965"/>
          </a:xfrm>
          <a:prstGeom prst="rect">
            <a:avLst/>
          </a:prstGeom>
        </p:spPr>
        <p:txBody>
          <a:bodyPr/>
          <a:lstStyle/>
          <a:p>
            <a:fld id="{126DC933-4886-44DA-9C89-D6538E30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01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527" y="457200"/>
            <a:ext cx="413704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3146" y="987426"/>
            <a:ext cx="649366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527" y="2057400"/>
            <a:ext cx="413704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1856" y="6356351"/>
            <a:ext cx="2886075" cy="365125"/>
          </a:xfrm>
          <a:prstGeom prst="rect">
            <a:avLst/>
          </a:prstGeom>
        </p:spPr>
        <p:txBody>
          <a:bodyPr/>
          <a:lstStyle/>
          <a:p>
            <a:fld id="{14ABA42D-2FD5-448D-8D72-7CCF07E7C326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323042" y="6460603"/>
            <a:ext cx="444375" cy="277965"/>
          </a:xfrm>
          <a:prstGeom prst="rect">
            <a:avLst/>
          </a:prstGeom>
        </p:spPr>
        <p:txBody>
          <a:bodyPr/>
          <a:lstStyle/>
          <a:p>
            <a:fld id="{126DC933-4886-44DA-9C89-D6538E30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1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27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7928" y="182880"/>
            <a:ext cx="4052697" cy="4213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74320" y="6492240"/>
            <a:ext cx="7315200" cy="27432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i="1">
                <a:solidFill>
                  <a:srgbClr val="328DFF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5508"/>
            <a:ext cx="2743200" cy="61150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972800" y="6480425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Cognizant</a:t>
            </a:r>
            <a:r>
              <a:rPr lang="en-US" sz="1200" b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| </a:t>
            </a:r>
          </a:p>
        </p:txBody>
      </p:sp>
    </p:spTree>
    <p:extLst>
      <p:ext uri="{BB962C8B-B14F-4D97-AF65-F5344CB8AC3E}">
        <p14:creationId xmlns:p14="http://schemas.microsoft.com/office/powerpoint/2010/main" val="1022888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527" y="457200"/>
            <a:ext cx="413704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53146" y="987426"/>
            <a:ext cx="649366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527" y="2057400"/>
            <a:ext cx="413704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1856" y="6356351"/>
            <a:ext cx="2886075" cy="365125"/>
          </a:xfrm>
          <a:prstGeom prst="rect">
            <a:avLst/>
          </a:prstGeom>
        </p:spPr>
        <p:txBody>
          <a:bodyPr/>
          <a:lstStyle/>
          <a:p>
            <a:fld id="{14ABA42D-2FD5-448D-8D72-7CCF07E7C326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323042" y="6460603"/>
            <a:ext cx="444375" cy="277965"/>
          </a:xfrm>
          <a:prstGeom prst="rect">
            <a:avLst/>
          </a:prstGeom>
        </p:spPr>
        <p:txBody>
          <a:bodyPr/>
          <a:lstStyle/>
          <a:p>
            <a:fld id="{126DC933-4886-44DA-9C89-D6538E30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31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1856" y="6356351"/>
            <a:ext cx="2886075" cy="365125"/>
          </a:xfrm>
          <a:prstGeom prst="rect">
            <a:avLst/>
          </a:prstGeom>
        </p:spPr>
        <p:txBody>
          <a:bodyPr/>
          <a:lstStyle/>
          <a:p>
            <a:fld id="{14ABA42D-2FD5-448D-8D72-7CCF07E7C326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323042" y="6460603"/>
            <a:ext cx="444375" cy="277965"/>
          </a:xfrm>
          <a:prstGeom prst="rect">
            <a:avLst/>
          </a:prstGeom>
        </p:spPr>
        <p:txBody>
          <a:bodyPr/>
          <a:lstStyle/>
          <a:p>
            <a:fld id="{126DC933-4886-44DA-9C89-D6538E30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622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79322" y="365125"/>
            <a:ext cx="276582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1856" y="365125"/>
            <a:ext cx="813712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1856" y="6356351"/>
            <a:ext cx="2886075" cy="365125"/>
          </a:xfrm>
          <a:prstGeom prst="rect">
            <a:avLst/>
          </a:prstGeom>
        </p:spPr>
        <p:txBody>
          <a:bodyPr/>
          <a:lstStyle/>
          <a:p>
            <a:fld id="{14ABA42D-2FD5-448D-8D72-7CCF07E7C326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323042" y="6460603"/>
            <a:ext cx="444375" cy="277965"/>
          </a:xfrm>
          <a:prstGeom prst="rect">
            <a:avLst/>
          </a:prstGeom>
        </p:spPr>
        <p:txBody>
          <a:bodyPr/>
          <a:lstStyle/>
          <a:p>
            <a:fld id="{126DC933-4886-44DA-9C89-D6538E30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7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375" y="1122363"/>
            <a:ext cx="96202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375" y="3602038"/>
            <a:ext cx="9620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96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825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713" y="1709738"/>
            <a:ext cx="1106328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4713" y="4589463"/>
            <a:ext cx="1106328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18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2650" y="1825625"/>
            <a:ext cx="54546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9700" y="1825625"/>
            <a:ext cx="5456238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7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365125"/>
            <a:ext cx="1106328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238" y="1681163"/>
            <a:ext cx="542607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4238" y="2505075"/>
            <a:ext cx="542607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4463" y="1681163"/>
            <a:ext cx="54530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94463" y="2505075"/>
            <a:ext cx="545306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2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981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0"/>
            <a:ext cx="4889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7315200" cy="421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822960"/>
            <a:ext cx="7315200" cy="560636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200"/>
            </a:lvl1pPr>
            <a:lvl2pPr marL="742950" indent="-285750">
              <a:buFont typeface="Arial" panose="020B0604020202020204" pitchFamily="34" charset="0"/>
              <a:buChar char="−"/>
              <a:defRPr sz="1200"/>
            </a:lvl2pPr>
            <a:lvl3pPr marL="1200150" indent="-28575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Wingdings" panose="05000000000000000000" pitchFamily="2" charset="2"/>
              <a:buChar char="§"/>
              <a:defRPr sz="1200"/>
            </a:lvl4pPr>
            <a:lvl5pPr marL="2114550" indent="-2857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274320" y="6492240"/>
            <a:ext cx="7315200" cy="27432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i="1">
                <a:solidFill>
                  <a:srgbClr val="328DFF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37500" y="4962526"/>
            <a:ext cx="4889500" cy="1895474"/>
          </a:xfrm>
          <a:prstGeom prst="rect">
            <a:avLst/>
          </a:prstGeom>
          <a:gradFill>
            <a:gsLst>
              <a:gs pos="11000">
                <a:srgbClr val="0033A0">
                  <a:alpha val="60000"/>
                </a:srgbClr>
              </a:gs>
              <a:gs pos="100000">
                <a:srgbClr val="328DFF">
                  <a:alpha val="3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886700" y="0"/>
            <a:ext cx="45719" cy="91440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08" y="96948"/>
            <a:ext cx="2743200" cy="61150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0972800" y="6480425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Cognizant</a:t>
            </a:r>
            <a:r>
              <a:rPr lang="en-US" sz="1200" b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| </a:t>
            </a:r>
          </a:p>
        </p:txBody>
      </p:sp>
    </p:spTree>
    <p:extLst>
      <p:ext uri="{BB962C8B-B14F-4D97-AF65-F5344CB8AC3E}">
        <p14:creationId xmlns:p14="http://schemas.microsoft.com/office/powerpoint/2010/main" val="192716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40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457200"/>
            <a:ext cx="4137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3063" y="987425"/>
            <a:ext cx="64944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4238" y="2057400"/>
            <a:ext cx="4137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59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238" y="457200"/>
            <a:ext cx="41370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53063" y="987425"/>
            <a:ext cx="649446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4238" y="2057400"/>
            <a:ext cx="41370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4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839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0513" y="365125"/>
            <a:ext cx="276542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650" y="365125"/>
            <a:ext cx="814546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0"/>
            <a:ext cx="4889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7315200" cy="421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822960"/>
            <a:ext cx="7315200" cy="560636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200"/>
            </a:lvl1pPr>
            <a:lvl2pPr marL="742950" indent="-285750">
              <a:buFont typeface="Arial" panose="020B0604020202020204" pitchFamily="34" charset="0"/>
              <a:buChar char="−"/>
              <a:defRPr sz="1200"/>
            </a:lvl2pPr>
            <a:lvl3pPr marL="1200150" indent="-28575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Wingdings" panose="05000000000000000000" pitchFamily="2" charset="2"/>
              <a:buChar char="§"/>
              <a:defRPr sz="1200"/>
            </a:lvl4pPr>
            <a:lvl5pPr marL="2114550" indent="-2857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274320" y="6492240"/>
            <a:ext cx="7315200" cy="27432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i="1">
                <a:solidFill>
                  <a:srgbClr val="328DFF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37500" y="4962526"/>
            <a:ext cx="4889500" cy="1895474"/>
          </a:xfrm>
          <a:prstGeom prst="rect">
            <a:avLst/>
          </a:prstGeom>
          <a:gradFill>
            <a:gsLst>
              <a:gs pos="11000">
                <a:srgbClr val="0033A0">
                  <a:alpha val="60000"/>
                </a:srgbClr>
              </a:gs>
              <a:gs pos="100000">
                <a:srgbClr val="328DFF">
                  <a:alpha val="3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886700" y="0"/>
            <a:ext cx="45719" cy="91440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08" y="96948"/>
            <a:ext cx="2743200" cy="61150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972800" y="6480425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Cognizant</a:t>
            </a:r>
            <a:r>
              <a:rPr lang="en-US" sz="1200" b="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| </a:t>
            </a:r>
          </a:p>
        </p:txBody>
      </p:sp>
    </p:spTree>
    <p:extLst>
      <p:ext uri="{BB962C8B-B14F-4D97-AF65-F5344CB8AC3E}">
        <p14:creationId xmlns:p14="http://schemas.microsoft.com/office/powerpoint/2010/main" val="3196975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pos="40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7315200" cy="421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822960"/>
            <a:ext cx="7315200" cy="5606362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−"/>
              <a:defRPr/>
            </a:lvl2pPr>
            <a:lvl3pPr marL="1200150" indent="-285750">
              <a:buFont typeface="Courier New" panose="02070309020205020404" pitchFamily="49" charset="0"/>
              <a:buChar char="o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274320" y="6492240"/>
            <a:ext cx="7315200" cy="27432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i="1">
                <a:solidFill>
                  <a:srgbClr val="328DFF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02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827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683" y="1828489"/>
            <a:ext cx="4999518" cy="971862"/>
          </a:xfr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08" y="91441"/>
            <a:ext cx="2743200" cy="62252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972800" y="6480425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328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Cognizant</a:t>
            </a:r>
            <a:r>
              <a:rPr lang="en-US" sz="1200" b="0" baseline="0" dirty="0">
                <a:solidFill>
                  <a:srgbClr val="328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rgbClr val="328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| 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" y="6492240"/>
            <a:ext cx="1690383" cy="277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328D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</a:t>
            </a:r>
            <a:r>
              <a:rPr lang="en-US" b="1" dirty="0"/>
              <a:t>Play</a:t>
            </a:r>
            <a:r>
              <a:rPr lang="en-US" dirty="0"/>
              <a:t> to continue</a:t>
            </a:r>
          </a:p>
        </p:txBody>
      </p:sp>
    </p:spTree>
    <p:extLst>
      <p:ext uri="{BB962C8B-B14F-4D97-AF65-F5344CB8AC3E}">
        <p14:creationId xmlns:p14="http://schemas.microsoft.com/office/powerpoint/2010/main" val="362482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ll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5606362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−"/>
              <a:defRPr/>
            </a:lvl2pPr>
            <a:lvl3pPr marL="1200150" indent="-285750">
              <a:buFont typeface="Courier New" panose="02070309020205020404" pitchFamily="49" charset="0"/>
              <a:buChar char="o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74320" y="6492240"/>
            <a:ext cx="7267986" cy="27432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i="1">
                <a:solidFill>
                  <a:srgbClr val="328DFF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828675"/>
            <a:ext cx="182880" cy="5303520"/>
          </a:xfrm>
          <a:prstGeom prst="rect">
            <a:avLst/>
          </a:prstGeom>
          <a:gradFill>
            <a:gsLst>
              <a:gs pos="100000">
                <a:srgbClr val="0033A0"/>
              </a:gs>
              <a:gs pos="0">
                <a:srgbClr val="328D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5606361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200"/>
            </a:lvl1pPr>
            <a:lvl2pPr marL="742950" indent="-285750">
              <a:buFont typeface="Arial" panose="020B0604020202020204" pitchFamily="34" charset="0"/>
              <a:buChar char="−"/>
              <a:defRPr sz="1200"/>
            </a:lvl2pPr>
            <a:lvl3pPr marL="1200150" indent="-285750">
              <a:buFont typeface="Courier New" panose="02070309020205020404" pitchFamily="49" charset="0"/>
              <a:buChar char="o"/>
              <a:defRPr sz="1200"/>
            </a:lvl3pPr>
            <a:lvl4pPr marL="1657350" indent="-285750">
              <a:buFont typeface="Wingdings" panose="05000000000000000000" pitchFamily="2" charset="2"/>
              <a:buChar char="§"/>
              <a:defRPr sz="1200"/>
            </a:lvl4pPr>
            <a:lvl5pPr marL="2114550" indent="-28575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74320" y="6492240"/>
            <a:ext cx="7267986" cy="27432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i="1">
                <a:solidFill>
                  <a:srgbClr val="328DFF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" y="2905125"/>
            <a:ext cx="12827001" cy="3314699"/>
          </a:xfrm>
          <a:prstGeom prst="rect">
            <a:avLst/>
          </a:prstGeom>
          <a:gradFill>
            <a:gsLst>
              <a:gs pos="11000">
                <a:srgbClr val="0033A0"/>
              </a:gs>
              <a:gs pos="100000">
                <a:srgbClr val="328D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421255"/>
            <a:ext cx="5897880" cy="4213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3143249"/>
            <a:ext cx="5897880" cy="20002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/>
            </a:lvl2pPr>
            <a:lvl3pPr marL="1200150" indent="-285750">
              <a:buFont typeface="Courier New" panose="02070309020205020404" pitchFamily="49" charset="0"/>
              <a:buChar char="o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274320" y="6492240"/>
            <a:ext cx="7267986" cy="27432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i="1">
                <a:solidFill>
                  <a:srgbClr val="328DFF"/>
                </a:solidFill>
              </a:defRPr>
            </a:lvl1pPr>
            <a:lvl2pPr marL="742950" indent="-285750"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200150" indent="-285750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3pPr>
            <a:lvl4pPr marL="1657350" indent="-28575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73" y="914400"/>
            <a:ext cx="4483100" cy="59436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311513" y="866774"/>
            <a:ext cx="2651760" cy="4572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7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182880"/>
            <a:ext cx="9706387" cy="42139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822960"/>
            <a:ext cx="12262363" cy="56063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" y="6492240"/>
            <a:ext cx="1690383" cy="277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rgbClr val="328D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</a:t>
            </a:r>
            <a:r>
              <a:rPr lang="en-US" b="1" dirty="0"/>
              <a:t>Play</a:t>
            </a:r>
            <a:r>
              <a:rPr lang="en-US" dirty="0"/>
              <a:t> to continue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08" y="96948"/>
            <a:ext cx="2743200" cy="61150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972800" y="6480425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328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Cognizant</a:t>
            </a:r>
            <a:r>
              <a:rPr lang="en-US" sz="1200" b="0" baseline="0" dirty="0">
                <a:solidFill>
                  <a:srgbClr val="328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dirty="0">
                <a:solidFill>
                  <a:srgbClr val="328D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 | </a:t>
            </a:r>
          </a:p>
        </p:txBody>
      </p:sp>
    </p:spTree>
    <p:extLst>
      <p:ext uri="{BB962C8B-B14F-4D97-AF65-F5344CB8AC3E}">
        <p14:creationId xmlns:p14="http://schemas.microsoft.com/office/powerpoint/2010/main" val="73455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88" r:id="rId3"/>
    <p:sldLayoutId id="2147483699" r:id="rId4"/>
    <p:sldLayoutId id="2147483698" r:id="rId5"/>
    <p:sldLayoutId id="2147483663" r:id="rId6"/>
    <p:sldLayoutId id="2147483662" r:id="rId7"/>
    <p:sldLayoutId id="2147483693" r:id="rId8"/>
    <p:sldLayoutId id="2147483697" r:id="rId9"/>
    <p:sldLayoutId id="2147483690" r:id="rId10"/>
    <p:sldLayoutId id="2147483691" r:id="rId11"/>
    <p:sldLayoutId id="2147483692" r:id="rId12"/>
    <p:sldLayoutId id="2147483694" r:id="rId13"/>
    <p:sldLayoutId id="2147483695" r:id="rId14"/>
    <p:sldLayoutId id="2147483696" r:id="rId15"/>
    <p:sldLayoutId id="2147483689" r:id="rId16"/>
    <p:sldLayoutId id="2147483664" r:id="rId17"/>
    <p:sldLayoutId id="2147483665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2650" y="365125"/>
            <a:ext cx="11063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0" y="1825625"/>
            <a:ext cx="110632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2650" y="6356350"/>
            <a:ext cx="2886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9439A-C759-4175-BCD8-A57BF95405D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9738" y="6356350"/>
            <a:ext cx="4329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59863" y="6356350"/>
            <a:ext cx="2886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7C487-679B-4924-84AB-0F3CEDB55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6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fr-FR" dirty="0"/>
              <a:t>Course Duration </a:t>
            </a:r>
            <a:r>
              <a:rPr lang="fr-FR" dirty="0" smtClean="0"/>
              <a:t>01 </a:t>
            </a:r>
            <a:r>
              <a:rPr lang="fr-FR" dirty="0" err="1"/>
              <a:t>hr</a:t>
            </a:r>
            <a:r>
              <a:rPr lang="fr-FR" dirty="0"/>
              <a:t>. 00 </a:t>
            </a:r>
            <a:r>
              <a:rPr lang="fr-FR" dirty="0" err="1"/>
              <a:t>mins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1733106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Title slide. Please add the course title in 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Dummy Course Title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and duration of the course in 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Duration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 smtClean="0"/>
              <a:t>Documentum D2 – Plugin Development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Extending D2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itchFamily="34" charset="0"/>
              </a:rPr>
              <a:t>Overview of Template Plugin examples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template plug-in located in the Plugins folder of the D2 4.5 SDK.zip archive contains the following three examples:</a:t>
            </a:r>
            <a:endParaRPr lang="en-US" sz="1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8131" y="3413970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4320" y="408437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Downloading and setting up Template </a:t>
            </a:r>
            <a:r>
              <a:rPr lang="en-US" sz="1200" dirty="0" smtClean="0">
                <a:solidFill>
                  <a:prstClr val="white"/>
                </a:solidFill>
                <a:latin typeface="Arial Rounded MT Bold" pitchFamily="34" charset="0"/>
              </a:rPr>
              <a:t>Plugin</a:t>
            </a:r>
            <a:endParaRPr lang="en-US" sz="120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4320" y="542914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en-US" b="1" i="1" dirty="0"/>
              <a:t>Customizing Content Export</a:t>
            </a:r>
          </a:p>
          <a:p>
            <a:pPr marL="400050" lvl="1" indent="0">
              <a:buNone/>
            </a:pPr>
            <a:r>
              <a:rPr lang="en-US" dirty="0"/>
              <a:t>This example for customizing content export shows how to use condition service override, how to add a custom service (</a:t>
            </a:r>
            <a:r>
              <a:rPr lang="en-US" dirty="0" err="1"/>
              <a:t>IPluginAction</a:t>
            </a:r>
            <a:r>
              <a:rPr lang="en-US" dirty="0"/>
              <a:t>), and how to configure error reporting.</a:t>
            </a:r>
            <a:endParaRPr lang="en-US" b="1" i="1" dirty="0"/>
          </a:p>
          <a:p>
            <a:pPr algn="just">
              <a:lnSpc>
                <a:spcPct val="250000"/>
              </a:lnSpc>
            </a:pPr>
            <a:r>
              <a:rPr lang="en-US" b="1" i="1" dirty="0"/>
              <a:t>Overriding a Service with Post-Processing</a:t>
            </a:r>
          </a:p>
          <a:p>
            <a:pPr marL="400050" lvl="1" indent="0">
              <a:buNone/>
            </a:pPr>
            <a:r>
              <a:rPr lang="en-US" dirty="0"/>
              <a:t>This example performs a D2 Service but adds post-processing to make </a:t>
            </a:r>
            <a:r>
              <a:rPr lang="en-US" dirty="0" err="1"/>
              <a:t>object_name</a:t>
            </a:r>
            <a:r>
              <a:rPr lang="en-US" dirty="0"/>
              <a:t> values uppercase.</a:t>
            </a:r>
          </a:p>
          <a:p>
            <a:pPr algn="just">
              <a:lnSpc>
                <a:spcPct val="250000"/>
              </a:lnSpc>
            </a:pPr>
            <a:r>
              <a:rPr lang="en-US" b="1" i="1" dirty="0"/>
              <a:t>Overriding a Service with Pre-Processing</a:t>
            </a:r>
          </a:p>
          <a:p>
            <a:pPr marL="400050" lvl="1" indent="0">
              <a:buNone/>
            </a:pPr>
            <a:r>
              <a:rPr lang="en-US" dirty="0"/>
              <a:t>This example performs a D2 Service but adds pre-processing to add a timestamp suffix to the title attribute.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9575065" y="2335475"/>
          <a:ext cx="2613471" cy="282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Image" r:id="rId4" imgW="3161880" imgH="3415680" progId="Photoshop.Image.15">
                  <p:embed/>
                </p:oleObj>
              </mc:Choice>
              <mc:Fallback>
                <p:oleObj name="Image" r:id="rId4" imgW="3161880" imgH="3415680" progId="Photoshop.Image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065" y="2335475"/>
                        <a:ext cx="2613471" cy="282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6955" y="4748990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</p:spTree>
    <p:extLst>
      <p:ext uri="{BB962C8B-B14F-4D97-AF65-F5344CB8AC3E}">
        <p14:creationId xmlns:p14="http://schemas.microsoft.com/office/powerpoint/2010/main" val="404670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latin typeface="Arial Rounded MT Bold" pitchFamily="34" charset="0"/>
              </a:rPr>
              <a:t>Downloading and setting up Template Plugin</a:t>
            </a:r>
          </a:p>
        </p:txBody>
      </p:sp>
      <p:sp>
        <p:nvSpPr>
          <p:cNvPr id="4" name="Rectangle 3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Separator slide which is used for separating the topics. Please write the topic name in 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Separator Slide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74320" y="6492240"/>
            <a:ext cx="7315200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rgbClr val="328DFF"/>
                </a:solidFill>
              </a:rPr>
              <a:t>Click </a:t>
            </a:r>
            <a:r>
              <a:rPr lang="en-US" b="1" i="1">
                <a:solidFill>
                  <a:srgbClr val="328DFF"/>
                </a:solidFill>
              </a:rPr>
              <a:t>Play</a:t>
            </a:r>
            <a:r>
              <a:rPr lang="en-US" i="1">
                <a:solidFill>
                  <a:srgbClr val="328DFF"/>
                </a:solidFill>
              </a:rPr>
              <a:t> to continue.</a:t>
            </a:r>
            <a:endParaRPr lang="en-US" i="1" dirty="0">
              <a:solidFill>
                <a:srgbClr val="328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 Rounded MT Bold" pitchFamily="34" charset="0"/>
              </a:rPr>
              <a:t>Downloading and setting up Template Plugin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1. Download D2 4.5 SDK.zip to a temporary location.</a:t>
            </a:r>
          </a:p>
          <a:p>
            <a:pPr marL="0" indent="0">
              <a:buNone/>
            </a:pPr>
            <a:r>
              <a:rPr lang="en-US" sz="1400" dirty="0"/>
              <a:t>2. Extract the Plugins folder from D2 4.5 </a:t>
            </a:r>
            <a:r>
              <a:rPr lang="en-US" sz="1400" dirty="0" smtClean="0"/>
              <a:t>SDK.zip</a:t>
            </a:r>
            <a:endParaRPr lang="en-US" sz="1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4320" y="4077450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Downloading and setting up Template Plugin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1964" y="5417208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9575065" y="2335475"/>
          <a:ext cx="2613471" cy="282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Image" r:id="rId4" imgW="3161880" imgH="3415680" progId="Photoshop.Image.15">
                  <p:embed/>
                </p:oleObj>
              </mc:Choice>
              <mc:Fallback>
                <p:oleObj name="Image" r:id="rId4" imgW="3161880" imgH="3415680" progId="Photoshop.Image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065" y="2335475"/>
                        <a:ext cx="2613471" cy="282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3525" y="4747315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7996" y="2452107"/>
            <a:ext cx="6357424" cy="24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9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 Rounded MT Bold" pitchFamily="34" charset="0"/>
              </a:rPr>
              <a:t>Downloading and setting up Template Plugin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600" dirty="0"/>
              <a:t>3. Open your IDE and select the extracted Plugins folder as a workspace.</a:t>
            </a:r>
          </a:p>
          <a:p>
            <a:pPr marL="0" indent="0">
              <a:buNone/>
            </a:pPr>
            <a:r>
              <a:rPr lang="en-US" sz="1600" dirty="0" smtClean="0"/>
              <a:t>4</a:t>
            </a:r>
            <a:r>
              <a:rPr lang="en-US" sz="1600" dirty="0"/>
              <a:t>. Import the project to the workspace. In Eclipse:</a:t>
            </a:r>
          </a:p>
          <a:p>
            <a:pPr lvl="1"/>
            <a:r>
              <a:rPr lang="en-US" sz="1600" dirty="0"/>
              <a:t>a. Navigate to File &gt; Import.</a:t>
            </a:r>
          </a:p>
          <a:p>
            <a:pPr lvl="1"/>
            <a:r>
              <a:rPr lang="en-US" sz="1600" dirty="0"/>
              <a:t>b. Select General &gt; Existing Projects into Workspace and click Next.</a:t>
            </a:r>
          </a:p>
          <a:p>
            <a:pPr lvl="1"/>
            <a:r>
              <a:rPr lang="en-US" sz="1600" dirty="0"/>
              <a:t>c. In Select root directory, click Browse and select the </a:t>
            </a:r>
            <a:r>
              <a:rPr lang="en-US" sz="1600" dirty="0" err="1"/>
              <a:t>YourCo-PluginName</a:t>
            </a:r>
            <a:r>
              <a:rPr lang="en-US" sz="1600" dirty="0"/>
              <a:t> folder.</a:t>
            </a:r>
          </a:p>
          <a:p>
            <a:pPr lvl="1"/>
            <a:r>
              <a:rPr lang="en-US" sz="1600" dirty="0"/>
              <a:t>d. Click </a:t>
            </a:r>
            <a:r>
              <a:rPr lang="en-US" sz="1600" b="1" dirty="0"/>
              <a:t>Finish</a:t>
            </a:r>
            <a:r>
              <a:rPr lang="en-US" sz="1600" dirty="0"/>
              <a:t>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4320" y="4077450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Downloading and setting up Template Plugin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1964" y="5417208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3525" y="4747315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143" y="2035733"/>
            <a:ext cx="3959583" cy="39739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139" y="3541065"/>
            <a:ext cx="3471658" cy="2196183"/>
          </a:xfrm>
          <a:prstGeom prst="rect">
            <a:avLst/>
          </a:prstGeom>
        </p:spPr>
      </p:pic>
      <p:sp>
        <p:nvSpPr>
          <p:cNvPr id="30" name="Curved Down Arrow 29"/>
          <p:cNvSpPr/>
          <p:nvPr/>
        </p:nvSpPr>
        <p:spPr>
          <a:xfrm>
            <a:off x="7352781" y="2534208"/>
            <a:ext cx="1838844" cy="7423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3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 Rounded MT Bold" pitchFamily="34" charset="0"/>
              </a:rPr>
              <a:t>Downloading and setting up Template Plugin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5. Configure the Java Build Paths for D2. In Eclipse:</a:t>
            </a:r>
          </a:p>
          <a:p>
            <a:pPr marL="0" indent="0">
              <a:buNone/>
            </a:pPr>
            <a:r>
              <a:rPr lang="en-US" sz="1600" dirty="0"/>
              <a:t>a. Right-click </a:t>
            </a:r>
            <a:r>
              <a:rPr lang="en-US" sz="1600" dirty="0" err="1"/>
              <a:t>YourCo-PluginName</a:t>
            </a:r>
            <a:r>
              <a:rPr lang="en-US" sz="1600" dirty="0"/>
              <a:t> in the Package Explorer and click </a:t>
            </a:r>
            <a:r>
              <a:rPr lang="en-US" sz="1600" b="1" dirty="0"/>
              <a:t>Properties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b. Click </a:t>
            </a:r>
            <a:r>
              <a:rPr lang="en-US" sz="1600" b="1" dirty="0"/>
              <a:t>Java Build Path </a:t>
            </a:r>
            <a:r>
              <a:rPr lang="en-US" sz="1600" dirty="0"/>
              <a:t>in the </a:t>
            </a:r>
            <a:r>
              <a:rPr lang="en-US" sz="1600" b="1" dirty="0"/>
              <a:t>Properties for </a:t>
            </a:r>
            <a:r>
              <a:rPr lang="en-US" sz="1600" dirty="0" err="1"/>
              <a:t>YourCo-PluginName</a:t>
            </a:r>
            <a:r>
              <a:rPr lang="en-US" sz="1600" dirty="0"/>
              <a:t> dialog box.</a:t>
            </a:r>
          </a:p>
          <a:p>
            <a:pPr marL="0" indent="0">
              <a:buNone/>
            </a:pPr>
            <a:r>
              <a:rPr lang="en-US" sz="1600" dirty="0"/>
              <a:t>c. Click the </a:t>
            </a:r>
            <a:r>
              <a:rPr lang="en-US" sz="1600" b="1" dirty="0"/>
              <a:t>Libraries </a:t>
            </a:r>
            <a:r>
              <a:rPr lang="en-US" sz="1600" dirty="0"/>
              <a:t>tab.</a:t>
            </a:r>
          </a:p>
          <a:p>
            <a:pPr marL="0" indent="0">
              <a:buNone/>
            </a:pPr>
            <a:r>
              <a:rPr lang="en-US" sz="1600" dirty="0"/>
              <a:t>d. Click </a:t>
            </a:r>
            <a:r>
              <a:rPr lang="en-US" sz="1600" b="1" dirty="0"/>
              <a:t>Add Variable</a:t>
            </a:r>
            <a:r>
              <a:rPr lang="en-US" sz="1600" dirty="0"/>
              <a:t>, then click </a:t>
            </a:r>
            <a:r>
              <a:rPr lang="en-US" sz="1600" b="1" dirty="0"/>
              <a:t>Configure Variables</a:t>
            </a:r>
            <a:r>
              <a:rPr lang="en-US" sz="1600" dirty="0"/>
              <a:t>.</a:t>
            </a:r>
            <a:endParaRPr lang="en-US" sz="14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4320" y="4077450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Downloading and setting up Template Plugin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1964" y="5417208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3525" y="4747315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04" y="2112323"/>
            <a:ext cx="9638821" cy="393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 Rounded MT Bold" pitchFamily="34" charset="0"/>
              </a:rPr>
              <a:t>Downloading and setting up Template Plugin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Add below variables:</a:t>
            </a:r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1" y="2077559"/>
            <a:ext cx="9675494" cy="3309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4320" y="4077450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Downloading and setting up Template Plugin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1964" y="5417208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3525" y="4747315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689318"/>
              </p:ext>
            </p:extLst>
          </p:nvPr>
        </p:nvGraphicFramePr>
        <p:xfrm>
          <a:off x="3025429" y="2112289"/>
          <a:ext cx="8851231" cy="32084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53169">
                  <a:extLst>
                    <a:ext uri="{9D8B030D-6E8A-4147-A177-3AD203B41FA5}">
                      <a16:colId xmlns:a16="http://schemas.microsoft.com/office/drawing/2014/main" val="3071587890"/>
                    </a:ext>
                  </a:extLst>
                </a:gridCol>
                <a:gridCol w="3430137">
                  <a:extLst>
                    <a:ext uri="{9D8B030D-6E8A-4147-A177-3AD203B41FA5}">
                      <a16:colId xmlns:a16="http://schemas.microsoft.com/office/drawing/2014/main" val="3516991617"/>
                    </a:ext>
                  </a:extLst>
                </a:gridCol>
                <a:gridCol w="3467925">
                  <a:extLst>
                    <a:ext uri="{9D8B030D-6E8A-4147-A177-3AD203B41FA5}">
                      <a16:colId xmlns:a16="http://schemas.microsoft.com/office/drawing/2014/main" val="3906312729"/>
                    </a:ext>
                  </a:extLst>
                </a:gridCol>
              </a:tblGrid>
              <a:tr h="500348">
                <a:tc>
                  <a:txBody>
                    <a:bodyPr/>
                    <a:lstStyle/>
                    <a:p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Variable Name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kern="1200" baseline="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Path 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179873"/>
                  </a:ext>
                </a:extLst>
              </a:tr>
              <a:tr h="1002994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D2_4x_LIB</a:t>
                      </a:r>
                      <a:endParaRPr lang="en-US" sz="1600" b="1" i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WEB-INF/lib folder in the D2 web application.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C:/Program Files/Apache Software Foundation/Tomcat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6.0/webapps/D2/WEB-INF/lib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485834"/>
                  </a:ext>
                </a:extLst>
              </a:tr>
              <a:tr h="1002994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D2_4x_CLASSES</a:t>
                      </a:r>
                      <a:endParaRPr lang="en-US" sz="1600" b="1" i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WEB-INF/classes folder in the D2 web application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C:/Program Files/Apache Software Foundation/Tomcat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6.0/webapps/D2/WEB-INF/classes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623204"/>
                  </a:ext>
                </a:extLst>
              </a:tr>
              <a:tr h="702096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D2_DFC_JAR</a:t>
                      </a:r>
                      <a:endParaRPr lang="en-US" sz="1600" b="1" i="1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Path to the folder containing DFC.jar file.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C:/emc-dfs-sdk-6.7.2/lib/java/dfc/dfc.jar</a:t>
                      </a:r>
                      <a:endParaRPr lang="en-US" sz="1600" b="0" i="0" u="none" strike="noStrike" kern="1200" baseline="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8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70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 Rounded MT Bold" pitchFamily="34" charset="0"/>
              </a:rPr>
              <a:t>Downloading and setting up Template Plugin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6. Edit build\</a:t>
            </a:r>
            <a:r>
              <a:rPr lang="en-US" sz="1600" dirty="0" err="1"/>
              <a:t>build.properties</a:t>
            </a:r>
            <a:r>
              <a:rPr lang="en-US" sz="1600" dirty="0"/>
              <a:t> to set D2_4x_LIB, D2_4x_CLASSES, and D2_DFC_JAR</a:t>
            </a:r>
          </a:p>
          <a:p>
            <a:pPr marL="0" indent="0">
              <a:buNone/>
            </a:pPr>
            <a:r>
              <a:rPr lang="en-US" sz="1600" dirty="0"/>
              <a:t>variables for use by Ant build (using the same paths from above step).</a:t>
            </a:r>
            <a:endParaRPr lang="en-US" sz="1400" dirty="0"/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1" y="2077559"/>
            <a:ext cx="9675494" cy="33098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4320" y="4077450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Downloading and setting up Template Plugin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6048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1964" y="5417208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3525" y="4747315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545" y="1609725"/>
            <a:ext cx="868423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latin typeface="Arial Rounded MT Bold" pitchFamily="34" charset="0"/>
              </a:rPr>
              <a:t>Building and Verifying the template plugin </a:t>
            </a:r>
          </a:p>
        </p:txBody>
      </p:sp>
      <p:sp>
        <p:nvSpPr>
          <p:cNvPr id="4" name="Rectangle 3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Separator slide which is used for separating the topics. Please write the topic name in 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Separator Slide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74320" y="6492240"/>
            <a:ext cx="7315200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rgbClr val="328DFF"/>
                </a:solidFill>
              </a:rPr>
              <a:t>Click </a:t>
            </a:r>
            <a:r>
              <a:rPr lang="en-US" b="1" i="1">
                <a:solidFill>
                  <a:srgbClr val="328DFF"/>
                </a:solidFill>
              </a:rPr>
              <a:t>Play</a:t>
            </a:r>
            <a:r>
              <a:rPr lang="en-US" i="1">
                <a:solidFill>
                  <a:srgbClr val="328DFF"/>
                </a:solidFill>
              </a:rPr>
              <a:t> to continue.</a:t>
            </a:r>
            <a:endParaRPr lang="en-US" i="1" dirty="0">
              <a:solidFill>
                <a:srgbClr val="328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14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itchFamily="34" charset="0"/>
              </a:rPr>
              <a:t>Building and Verifying the template plugin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1. </a:t>
            </a:r>
            <a:r>
              <a:rPr lang="en-US" dirty="0" smtClean="0">
                <a:latin typeface="TimesNewRomanPSMT-Identity-H"/>
              </a:rPr>
              <a:t>Build </a:t>
            </a:r>
            <a:r>
              <a:rPr lang="en-US" dirty="0">
                <a:latin typeface="TimesNewRomanPSMT-Identity-H"/>
              </a:rPr>
              <a:t>the plug-in:</a:t>
            </a:r>
          </a:p>
          <a:p>
            <a:pPr lvl="1"/>
            <a:r>
              <a:rPr lang="en-US" dirty="0">
                <a:latin typeface="TimesNewRomanPSMT-Identity-H"/>
              </a:rPr>
              <a:t>a. In Eclipse, expand the </a:t>
            </a:r>
            <a:r>
              <a:rPr lang="en-US" dirty="0">
                <a:latin typeface="CourierNewPSMT-Identity-H"/>
              </a:rPr>
              <a:t>build </a:t>
            </a:r>
            <a:r>
              <a:rPr lang="en-US" dirty="0">
                <a:latin typeface="TimesNewRomanPSMT-Identity-H"/>
              </a:rPr>
              <a:t>folder in the Package Explorer.</a:t>
            </a:r>
          </a:p>
          <a:p>
            <a:pPr lvl="1"/>
            <a:r>
              <a:rPr lang="en-US" dirty="0">
                <a:latin typeface="TimesNewRomanPSMT-Identity-H"/>
              </a:rPr>
              <a:t>b. Right-click </a:t>
            </a:r>
            <a:r>
              <a:rPr lang="en-US" dirty="0">
                <a:latin typeface="CourierNewPSMT-Identity-H"/>
              </a:rPr>
              <a:t>build.xml </a:t>
            </a:r>
            <a:r>
              <a:rPr lang="en-US" dirty="0">
                <a:latin typeface="TimesNewRomanPSMT-Identity-H"/>
              </a:rPr>
              <a:t>and navigate to </a:t>
            </a:r>
            <a:r>
              <a:rPr lang="en-US" b="1" dirty="0">
                <a:latin typeface="TimesNewRomanPS-BoldMT-Identity-H"/>
              </a:rPr>
              <a:t>Run As </a:t>
            </a:r>
            <a:r>
              <a:rPr lang="en-US" dirty="0">
                <a:latin typeface="TimesNewRomanPSMT-Identity-H"/>
              </a:rPr>
              <a:t>&gt; </a:t>
            </a:r>
            <a:r>
              <a:rPr lang="en-US" b="1" dirty="0">
                <a:latin typeface="TimesNewRomanPS-BoldMT-Identity-H"/>
              </a:rPr>
              <a:t>Ant build</a:t>
            </a:r>
          </a:p>
          <a:p>
            <a:pPr lvl="1"/>
            <a:r>
              <a:rPr lang="en-US" dirty="0">
                <a:latin typeface="TimesNewRomanPSMT-Identity-H"/>
              </a:rPr>
              <a:t>When your IDE finishes building the .jar file, the </a:t>
            </a:r>
            <a:r>
              <a:rPr lang="en-US" dirty="0" err="1">
                <a:latin typeface="CourierNewPSMT-Identity-H"/>
              </a:rPr>
              <a:t>dist</a:t>
            </a:r>
            <a:r>
              <a:rPr lang="en-US" dirty="0">
                <a:latin typeface="CourierNewPSMT-Identity-H"/>
              </a:rPr>
              <a:t> </a:t>
            </a:r>
            <a:r>
              <a:rPr lang="en-US" dirty="0">
                <a:latin typeface="TimesNewRomanPSMT-Identity-H"/>
              </a:rPr>
              <a:t>folder contains</a:t>
            </a:r>
          </a:p>
          <a:p>
            <a:pPr lvl="1"/>
            <a:r>
              <a:rPr lang="en-US" dirty="0">
                <a:latin typeface="CourierNewPSMT-Identity-H"/>
              </a:rPr>
              <a:t>YourCo-PluginName.jar</a:t>
            </a:r>
            <a:r>
              <a:rPr lang="en-US" dirty="0">
                <a:latin typeface="TimesNewRomanPSMT-Identity-H"/>
              </a:rPr>
              <a:t>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116" y="4757729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Building and Verifying the template plugin 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1964" y="5417208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8045" y="4086406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Downloading and setting up Template </a:t>
            </a:r>
            <a:r>
              <a:rPr lang="en-US" sz="1200" dirty="0" smtClean="0">
                <a:latin typeface="Arial Rounded MT Bold" pitchFamily="34" charset="0"/>
              </a:rPr>
              <a:t>Plugin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542" y="2378989"/>
            <a:ext cx="4546057" cy="28142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012" y="3541108"/>
            <a:ext cx="2743200" cy="2003793"/>
          </a:xfrm>
          <a:prstGeom prst="rect">
            <a:avLst/>
          </a:prstGeom>
        </p:spPr>
      </p:pic>
      <p:sp>
        <p:nvSpPr>
          <p:cNvPr id="30" name="Curved Down Arrow 29"/>
          <p:cNvSpPr/>
          <p:nvPr/>
        </p:nvSpPr>
        <p:spPr>
          <a:xfrm>
            <a:off x="7371599" y="2401651"/>
            <a:ext cx="1524000" cy="1042842"/>
          </a:xfrm>
          <a:prstGeom prst="curvedDownArrow">
            <a:avLst>
              <a:gd name="adj1" fmla="val 22543"/>
              <a:gd name="adj2" fmla="val 7642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itchFamily="34" charset="0"/>
              </a:rPr>
              <a:t>Building and Verifying the template plugin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2. Stop the web application server.</a:t>
            </a:r>
          </a:p>
          <a:p>
            <a:pPr marL="0" indent="0">
              <a:buNone/>
            </a:pPr>
            <a:r>
              <a:rPr lang="en-US" sz="1400" dirty="0" smtClean="0"/>
              <a:t>3. </a:t>
            </a:r>
            <a:r>
              <a:rPr lang="en-US" sz="1400" dirty="0"/>
              <a:t>Copy YourCo-PluginName.jar to the WEB-INF/lib folder of the D2 web application. For</a:t>
            </a:r>
          </a:p>
          <a:p>
            <a:pPr marL="0" indent="0">
              <a:buNone/>
            </a:pPr>
            <a:r>
              <a:rPr lang="en-US" sz="1400" dirty="0"/>
              <a:t>example,</a:t>
            </a:r>
          </a:p>
          <a:p>
            <a:pPr marL="0" indent="0">
              <a:buNone/>
            </a:pPr>
            <a:r>
              <a:rPr lang="en-US" sz="1400" dirty="0"/>
              <a:t>C:/Program Files/Apache Software Foundation/Tomcat</a:t>
            </a:r>
          </a:p>
          <a:p>
            <a:pPr marL="0" indent="0">
              <a:buNone/>
            </a:pPr>
            <a:r>
              <a:rPr lang="en-US" sz="1400" dirty="0"/>
              <a:t>6.0/</a:t>
            </a:r>
            <a:r>
              <a:rPr lang="en-US" sz="1400" dirty="0" err="1"/>
              <a:t>webapps</a:t>
            </a:r>
            <a:r>
              <a:rPr lang="en-US" sz="1400" dirty="0"/>
              <a:t>/D2/WEB-INF/lib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116" y="4757729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Building and Verifying the template plugin 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1964" y="5417208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8045" y="4086406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Downloading and setting up Template </a:t>
            </a:r>
            <a:r>
              <a:rPr lang="en-US" sz="1200" dirty="0" smtClean="0">
                <a:latin typeface="Arial Rounded MT Bold" pitchFamily="34" charset="0"/>
              </a:rPr>
              <a:t>Plugin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49" y="2609680"/>
            <a:ext cx="8592196" cy="214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Extending </a:t>
            </a:r>
            <a:r>
              <a:rPr lang="en-US" dirty="0"/>
              <a:t>D2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customizing D2 using extensions, carefully re-examine the functionality available through D2 and its official </a:t>
            </a:r>
            <a:r>
              <a:rPr lang="en-US" dirty="0"/>
              <a:t>plug-ins. In almost all cases, using existing capabilities to achieve your use cases provides a cheaper and more reliable 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D2 offers the following methods of extending D2 using the D2 API:</a:t>
            </a:r>
          </a:p>
          <a:p>
            <a:endParaRPr lang="en-US" dirty="0"/>
          </a:p>
          <a:p>
            <a:r>
              <a:rPr lang="en-US" dirty="0"/>
              <a:t>Building integrated solutions by using the D2FS</a:t>
            </a:r>
          </a:p>
          <a:p>
            <a:pPr>
              <a:lnSpc>
                <a:spcPct val="200000"/>
              </a:lnSpc>
            </a:pPr>
            <a:r>
              <a:rPr lang="en-US" dirty="0"/>
              <a:t>External Widgets – using Open Ajax Hub and JavaScript </a:t>
            </a:r>
          </a:p>
          <a:p>
            <a:pPr>
              <a:lnSpc>
                <a:spcPct val="200000"/>
              </a:lnSpc>
            </a:pPr>
            <a:r>
              <a:rPr lang="en-US" dirty="0"/>
              <a:t>Using D2 Java packages to create and configure D2 plug-ins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9" name="Rectangle 8"/>
          <p:cNvSpPr/>
          <p:nvPr/>
        </p:nvSpPr>
        <p:spPr>
          <a:xfrm>
            <a:off x="-1733105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Overview slide. A brief overview of the content needs to be added here.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</p:spTree>
    <p:extLst>
      <p:ext uri="{BB962C8B-B14F-4D97-AF65-F5344CB8AC3E}">
        <p14:creationId xmlns:p14="http://schemas.microsoft.com/office/powerpoint/2010/main" val="35320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 Rounded MT Bold" pitchFamily="34" charset="0"/>
              </a:rPr>
              <a:t>Building and Verifying the template plugin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4. Start the web application server.</a:t>
            </a:r>
          </a:p>
          <a:p>
            <a:pPr marL="0" indent="0">
              <a:buNone/>
            </a:pPr>
            <a:r>
              <a:rPr lang="en-US" sz="1400" dirty="0" smtClean="0"/>
              <a:t>5. Verify the plug-in installation:</a:t>
            </a:r>
          </a:p>
          <a:p>
            <a:pPr marL="0" indent="0">
              <a:buNone/>
            </a:pPr>
            <a:r>
              <a:rPr lang="en-US" sz="1400" dirty="0" smtClean="0"/>
              <a:t>a. Log in to D2 Client.</a:t>
            </a:r>
          </a:p>
          <a:p>
            <a:pPr marL="0" indent="0">
              <a:buNone/>
            </a:pPr>
            <a:r>
              <a:rPr lang="en-US" sz="1400" dirty="0" smtClean="0"/>
              <a:t>b. Navigate to </a:t>
            </a:r>
            <a:r>
              <a:rPr lang="en-US" sz="1400" b="1" dirty="0" smtClean="0"/>
              <a:t>Help </a:t>
            </a:r>
            <a:r>
              <a:rPr lang="en-US" sz="1400" dirty="0" smtClean="0"/>
              <a:t>&gt; </a:t>
            </a:r>
            <a:r>
              <a:rPr lang="en-US" sz="1400" b="1" dirty="0" smtClean="0"/>
              <a:t>About D2 </a:t>
            </a:r>
            <a:r>
              <a:rPr lang="en-US" sz="1400" dirty="0" smtClean="0"/>
              <a:t>from the menu bar.</a:t>
            </a:r>
          </a:p>
          <a:p>
            <a:pPr marL="0" indent="0">
              <a:buNone/>
            </a:pPr>
            <a:r>
              <a:rPr lang="en-US" sz="1400" dirty="0" smtClean="0"/>
              <a:t>c. Look for &lt;Plugin-Name&gt; v1.0.0 (0001) in the list of </a:t>
            </a:r>
            <a:r>
              <a:rPr lang="en-US" sz="1400" b="1" dirty="0" smtClean="0"/>
              <a:t>Plugins</a:t>
            </a:r>
            <a:r>
              <a:rPr lang="en-US" sz="1400" dirty="0" smtClean="0"/>
              <a:t>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116" y="4757729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latin typeface="Arial Rounded MT Bold" pitchFamily="34" charset="0"/>
              </a:rPr>
              <a:t>Building and Verifying the template plugin 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1964" y="5417208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8045" y="4086406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Downloading and setting up Template </a:t>
            </a:r>
            <a:r>
              <a:rPr lang="en-US" sz="1200" dirty="0" smtClean="0">
                <a:latin typeface="Arial Rounded MT Bold" pitchFamily="34" charset="0"/>
              </a:rPr>
              <a:t>Plugin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601" y="2077559"/>
            <a:ext cx="6191785" cy="4073948"/>
          </a:xfrm>
          <a:prstGeom prst="rect">
            <a:avLst/>
          </a:prstGeom>
        </p:spPr>
      </p:pic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9575065" y="2335475"/>
          <a:ext cx="2613471" cy="282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Image" r:id="rId5" imgW="3161880" imgH="3415680" progId="Photoshop.Image.15">
                  <p:embed/>
                </p:oleObj>
              </mc:Choice>
              <mc:Fallback>
                <p:oleObj name="Image" r:id="rId5" imgW="3161880" imgH="3415680" progId="Photoshop.Image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75065" y="2335475"/>
                        <a:ext cx="2613471" cy="282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93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latin typeface="Arial Rounded MT Bold" pitchFamily="34" charset="0"/>
              </a:rPr>
              <a:t>Configure the Menu item for custom Action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Separator slide which is used for separating the topics. Please write the topic name in 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Separator Slide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74320" y="6492240"/>
            <a:ext cx="7315200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rgbClr val="328DFF"/>
                </a:solidFill>
              </a:rPr>
              <a:t>Click </a:t>
            </a:r>
            <a:r>
              <a:rPr lang="en-US" b="1" i="1">
                <a:solidFill>
                  <a:srgbClr val="328DFF"/>
                </a:solidFill>
              </a:rPr>
              <a:t>Play</a:t>
            </a:r>
            <a:r>
              <a:rPr lang="en-US" i="1">
                <a:solidFill>
                  <a:srgbClr val="328DFF"/>
                </a:solidFill>
              </a:rPr>
              <a:t> to continue.</a:t>
            </a:r>
            <a:endParaRPr lang="en-US" i="1" dirty="0">
              <a:solidFill>
                <a:srgbClr val="328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9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itchFamily="34" charset="0"/>
              </a:rPr>
              <a:t>Configure the Menu item for custom Action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1. Log in to D2 </a:t>
            </a:r>
            <a:r>
              <a:rPr lang="en-US" sz="1400" dirty="0" err="1"/>
              <a:t>Config</a:t>
            </a:r>
            <a:r>
              <a:rPr lang="en-US" sz="1400" dirty="0"/>
              <a:t> and navigate to </a:t>
            </a:r>
            <a:r>
              <a:rPr lang="en-US" sz="1400" b="1" dirty="0"/>
              <a:t>Go to </a:t>
            </a:r>
            <a:r>
              <a:rPr lang="en-US" sz="1400" dirty="0"/>
              <a:t>&gt; </a:t>
            </a:r>
            <a:r>
              <a:rPr lang="en-US" sz="1400" b="1" dirty="0"/>
              <a:t>Menu D2 </a:t>
            </a:r>
            <a:r>
              <a:rPr lang="en-US" sz="1400" dirty="0"/>
              <a:t>to open the D2 Client menu configuration page.</a:t>
            </a:r>
          </a:p>
          <a:p>
            <a:pPr marL="0" indent="0">
              <a:buNone/>
            </a:pPr>
            <a:r>
              <a:rPr lang="en-US" sz="1400" dirty="0"/>
              <a:t>2. Add a new menu item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3525" y="5425182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latin typeface="Arial Rounded MT Bold" pitchFamily="34" charset="0"/>
              </a:rPr>
              <a:t>Configure the Menu item for custom 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4320" y="4077802"/>
            <a:ext cx="2423160" cy="628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Downloading and setting up Template </a:t>
            </a:r>
            <a:r>
              <a:rPr lang="en-US" sz="1200" dirty="0" smtClean="0">
                <a:solidFill>
                  <a:prstClr val="white"/>
                </a:solidFill>
                <a:latin typeface="Arial Rounded MT Bold" pitchFamily="34" charset="0"/>
              </a:rPr>
              <a:t>Plugin</a:t>
            </a:r>
            <a:endParaRPr lang="en-US" sz="120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9575065" y="2335475"/>
          <a:ext cx="2613471" cy="282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Image" r:id="rId4" imgW="3161880" imgH="3415680" progId="Photoshop.Image.15">
                  <p:embed/>
                </p:oleObj>
              </mc:Choice>
              <mc:Fallback>
                <p:oleObj name="Image" r:id="rId4" imgW="3161880" imgH="3415680" progId="Photoshop.Image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065" y="2335475"/>
                        <a:ext cx="2613471" cy="282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3525" y="4747315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344" y="1204352"/>
            <a:ext cx="6342720" cy="24777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294" y="4005836"/>
            <a:ext cx="6560911" cy="20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itchFamily="34" charset="0"/>
              </a:rPr>
              <a:t>Configure the Menu item for custom Action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3. Fill out the form for the new menu item as described in the following table.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3525" y="5425182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5116" y="274356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</a:t>
            </a:r>
            <a:r>
              <a:rPr lang="en-US" sz="1200" dirty="0" smtClean="0">
                <a:latin typeface="Arial Rounded MT Bold" pitchFamily="34" charset="0"/>
              </a:rPr>
              <a:t>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5116" y="341179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4320" y="4077802"/>
            <a:ext cx="2423160" cy="628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Downloading and setting up Template </a:t>
            </a:r>
            <a:r>
              <a:rPr lang="en-US" sz="1200" dirty="0" smtClean="0">
                <a:solidFill>
                  <a:prstClr val="white"/>
                </a:solidFill>
                <a:latin typeface="Arial Rounded MT Bold" pitchFamily="34" charset="0"/>
              </a:rPr>
              <a:t>Plugin</a:t>
            </a:r>
            <a:endParaRPr lang="en-US" sz="120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088623"/>
            <a:ext cx="5406001" cy="31691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9575065" y="2335475"/>
          <a:ext cx="2613471" cy="282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Image" r:id="rId4" imgW="3161880" imgH="3415680" progId="Photoshop.Image.15">
                  <p:embed/>
                </p:oleObj>
              </mc:Choice>
              <mc:Fallback>
                <p:oleObj name="Image" r:id="rId4" imgW="3161880" imgH="3415680" progId="Photoshop.Image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065" y="2335475"/>
                        <a:ext cx="2613471" cy="282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3525" y="4747315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22202" y="1168430"/>
            <a:ext cx="5593147" cy="2203763"/>
            <a:chOff x="1371600" y="1745922"/>
            <a:chExt cx="5496692" cy="220376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1600" y="1745922"/>
              <a:ext cx="5496692" cy="111458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0179" y="2787473"/>
              <a:ext cx="5468113" cy="1162212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275" y="3467623"/>
            <a:ext cx="7297446" cy="270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this course, you have learned:</a:t>
            </a:r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i="1" dirty="0"/>
              <a:t>Overviewing the Architecture of D2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Understanding Custom Plug-ins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Overview of the Template Plug-in Examples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Downloading and Setting Up the Template Plug-in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Building, verifying and Deploying the Template Plug-in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Configuring a Menu Item for the Template Plug-in</a:t>
            </a:r>
          </a:p>
          <a:p>
            <a:pPr>
              <a:lnSpc>
                <a:spcPct val="150000"/>
              </a:lnSpc>
            </a:pPr>
            <a:r>
              <a:rPr lang="en-US" b="1" i="1" dirty="0"/>
              <a:t> Testing the plugin in D2 Client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Summary slide. A recap of the content should be added here and the summary points should map to the course objectives.</a:t>
            </a:r>
          </a:p>
        </p:txBody>
      </p:sp>
    </p:spTree>
    <p:extLst>
      <p:ext uri="{BB962C8B-B14F-4D97-AF65-F5344CB8AC3E}">
        <p14:creationId xmlns:p14="http://schemas.microsoft.com/office/powerpoint/2010/main" val="414708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Click the browser close button to exit the course.</a:t>
            </a:r>
          </a:p>
        </p:txBody>
      </p:sp>
      <p:sp>
        <p:nvSpPr>
          <p:cNvPr id="9" name="Rectangle 8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Thank You slide.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Overviewing the Architecture of D2</a:t>
            </a:r>
          </a:p>
          <a:p>
            <a:pPr>
              <a:lnSpc>
                <a:spcPct val="150000"/>
              </a:lnSpc>
            </a:pPr>
            <a:r>
              <a:rPr lang="en-US" dirty="0"/>
              <a:t>Understanding Custom Plug-ins</a:t>
            </a:r>
          </a:p>
          <a:p>
            <a:pPr>
              <a:lnSpc>
                <a:spcPct val="150000"/>
              </a:lnSpc>
            </a:pPr>
            <a:r>
              <a:rPr lang="en-US" dirty="0"/>
              <a:t>Overview of the Template Plug-in Examples</a:t>
            </a:r>
          </a:p>
          <a:p>
            <a:pPr>
              <a:lnSpc>
                <a:spcPct val="150000"/>
              </a:lnSpc>
            </a:pPr>
            <a:r>
              <a:rPr lang="en-US" dirty="0"/>
              <a:t>Downloading and Setting Up the Template Plug-in</a:t>
            </a:r>
          </a:p>
          <a:p>
            <a:pPr>
              <a:lnSpc>
                <a:spcPct val="150000"/>
              </a:lnSpc>
            </a:pPr>
            <a:r>
              <a:rPr lang="en-US" dirty="0"/>
              <a:t>Building, verifying and Deploying the Template Plug-in</a:t>
            </a:r>
          </a:p>
          <a:p>
            <a:pPr>
              <a:lnSpc>
                <a:spcPct val="150000"/>
              </a:lnSpc>
            </a:pPr>
            <a:r>
              <a:rPr lang="en-US" dirty="0"/>
              <a:t>Configuring a Menu Item for the Template Plug-in</a:t>
            </a:r>
          </a:p>
          <a:p>
            <a:pPr>
              <a:lnSpc>
                <a:spcPct val="150000"/>
              </a:lnSpc>
            </a:pPr>
            <a:r>
              <a:rPr lang="en-US" dirty="0"/>
              <a:t> Testing the plugin in D2 Client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7" name="Rectangle 6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Objectives slide. The course objectives should be listed here. 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objectives should be tangible, achievable, and measurable.</a:t>
            </a:r>
          </a:p>
        </p:txBody>
      </p:sp>
      <p:sp>
        <p:nvSpPr>
          <p:cNvPr id="8" name="Rectangle 7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</p:spTree>
    <p:extLst>
      <p:ext uri="{BB962C8B-B14F-4D97-AF65-F5344CB8AC3E}">
        <p14:creationId xmlns:p14="http://schemas.microsoft.com/office/powerpoint/2010/main" val="96447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latin typeface="Arial Rounded MT Bold" pitchFamily="34" charset="0"/>
              </a:rPr>
              <a:t>Overviewing the Architecture of D2</a:t>
            </a:r>
          </a:p>
        </p:txBody>
      </p:sp>
      <p:sp>
        <p:nvSpPr>
          <p:cNvPr id="4" name="Rectangle 3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Separator slide which is used for separating the topics. Please write the topic name in 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Separator Slide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74320" y="6492240"/>
            <a:ext cx="7315200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rgbClr val="328DFF"/>
                </a:solidFill>
              </a:rPr>
              <a:t>Click </a:t>
            </a:r>
            <a:r>
              <a:rPr lang="en-US" b="1" i="1">
                <a:solidFill>
                  <a:srgbClr val="328DFF"/>
                </a:solidFill>
              </a:rPr>
              <a:t>Play</a:t>
            </a:r>
            <a:r>
              <a:rPr lang="en-US" i="1">
                <a:solidFill>
                  <a:srgbClr val="328DFF"/>
                </a:solidFill>
              </a:rPr>
              <a:t> to continue.</a:t>
            </a:r>
            <a:endParaRPr lang="en-US" i="1" dirty="0">
              <a:solidFill>
                <a:srgbClr val="328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58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itchFamily="34" charset="0"/>
              </a:rPr>
              <a:t>Overviewing the Architecture of D2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 smtClean="0"/>
              <a:t>D2 Client Architecture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6665" y="2114550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latin typeface="Arial Rounded MT Bold" pitchFamily="34" charset="0"/>
              </a:rPr>
              <a:t>Overviewing the Architecture of 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4320" y="2769870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0260" y="4099161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Downloading and setting up Template </a:t>
            </a:r>
            <a:r>
              <a:rPr lang="en-US" sz="1200" dirty="0" smtClean="0">
                <a:solidFill>
                  <a:prstClr val="white"/>
                </a:solidFill>
                <a:latin typeface="Arial Rounded MT Bold" pitchFamily="34" charset="0"/>
              </a:rPr>
              <a:t>Plugin</a:t>
            </a:r>
            <a:endParaRPr lang="en-US" sz="120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6665" y="4778774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3463" y="5443692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335475"/>
            <a:ext cx="5406001" cy="2131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93877"/>
              </p:ext>
            </p:extLst>
          </p:nvPr>
        </p:nvGraphicFramePr>
        <p:xfrm>
          <a:off x="9575065" y="2335475"/>
          <a:ext cx="2613471" cy="282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Image" r:id="rId4" imgW="3161880" imgH="3415680" progId="Photoshop.Image.15">
                  <p:embed/>
                </p:oleObj>
              </mc:Choice>
              <mc:Fallback>
                <p:oleObj name="Image" r:id="rId4" imgW="3161880" imgH="341568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065" y="2335475"/>
                        <a:ext cx="2613471" cy="282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985" y="1425340"/>
            <a:ext cx="5087565" cy="440160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78381" y="3451888"/>
            <a:ext cx="2423160" cy="6191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</a:t>
            </a:r>
            <a:r>
              <a:rPr lang="en-US" sz="1200" dirty="0" smtClean="0">
                <a:latin typeface="Arial Rounded MT Bold" pitchFamily="34" charset="0"/>
              </a:rPr>
              <a:t>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96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itchFamily="34" charset="0"/>
              </a:rPr>
              <a:t>Overviewing the Architecture of D2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/>
              <a:t>D2 </a:t>
            </a:r>
            <a:r>
              <a:rPr lang="en-US" sz="1400" b="1" dirty="0" err="1"/>
              <a:t>Config</a:t>
            </a:r>
            <a:r>
              <a:rPr lang="en-US" sz="1400" b="1" dirty="0"/>
              <a:t> Architecture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6665" y="2114550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4320" y="2769870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6554" y="4179570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Downloading and setting up Template </a:t>
            </a:r>
            <a:r>
              <a:rPr lang="en-US" sz="1200" dirty="0" smtClean="0">
                <a:solidFill>
                  <a:prstClr val="white"/>
                </a:solidFill>
                <a:latin typeface="Arial Rounded MT Bold" pitchFamily="34" charset="0"/>
              </a:rPr>
              <a:t>Plugin</a:t>
            </a:r>
            <a:endParaRPr lang="en-US" sz="120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9274" y="4850130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9274" y="5511273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Configure the Menu item for custom </a:t>
            </a:r>
            <a:r>
              <a:rPr lang="en-US" sz="1200" dirty="0" smtClean="0">
                <a:latin typeface="Arial Rounded MT Bold" pitchFamily="34" charset="0"/>
              </a:rPr>
              <a:t>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335475"/>
            <a:ext cx="5406001" cy="2131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193877"/>
              </p:ext>
            </p:extLst>
          </p:nvPr>
        </p:nvGraphicFramePr>
        <p:xfrm>
          <a:off x="9575065" y="2335475"/>
          <a:ext cx="2613471" cy="282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name="Image" r:id="rId4" imgW="3161880" imgH="3415680" progId="Photoshop.Image.15">
                  <p:embed/>
                </p:oleObj>
              </mc:Choice>
              <mc:Fallback>
                <p:oleObj name="Image" r:id="rId4" imgW="3161880" imgH="3415680" progId="Photoshop.Image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065" y="2335475"/>
                        <a:ext cx="2613471" cy="282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707" y="1211872"/>
            <a:ext cx="3789387" cy="46079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65378" y="3425190"/>
            <a:ext cx="2423160" cy="72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 smtClean="0">
                <a:latin typeface="Arial Rounded MT Bold" pitchFamily="34" charset="0"/>
              </a:rPr>
              <a:t>Understanding the custom Plugins</a:t>
            </a:r>
            <a:endParaRPr lang="en-US" dirty="0">
              <a:latin typeface="Arial Rounded MT Bold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Separator slide which is used for separating the topics. Please write the topic name in 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Separator Slide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74320" y="6492240"/>
            <a:ext cx="7315200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rgbClr val="328DFF"/>
                </a:solidFill>
              </a:rPr>
              <a:t>Click </a:t>
            </a:r>
            <a:r>
              <a:rPr lang="en-US" b="1" i="1">
                <a:solidFill>
                  <a:srgbClr val="328DFF"/>
                </a:solidFill>
              </a:rPr>
              <a:t>Play</a:t>
            </a:r>
            <a:r>
              <a:rPr lang="en-US" i="1">
                <a:solidFill>
                  <a:srgbClr val="328DFF"/>
                </a:solidFill>
              </a:rPr>
              <a:t> to continue.</a:t>
            </a:r>
            <a:endParaRPr lang="en-US" i="1" dirty="0">
              <a:solidFill>
                <a:srgbClr val="328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44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pitchFamily="34" charset="0"/>
              </a:rPr>
              <a:t>Understanding the custom Plugins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74320" y="822960"/>
            <a:ext cx="12252960" cy="12286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create and configure custom plug-ins using the Java classes and resources packaged with the D2 API framework to</a:t>
            </a:r>
            <a:r>
              <a:rPr lang="en-US" dirty="0" smtClean="0"/>
              <a:t>:</a:t>
            </a:r>
            <a:endParaRPr lang="en-US" sz="1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i="1" dirty="0"/>
              <a:t>Click </a:t>
            </a:r>
            <a:r>
              <a:rPr lang="en-US" b="1" i="1" dirty="0"/>
              <a:t>Play</a:t>
            </a:r>
            <a:r>
              <a:rPr lang="en-US" i="1" dirty="0"/>
              <a:t> to continue.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97480" y="2114551"/>
            <a:ext cx="9755945" cy="32728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4320" y="2754630"/>
            <a:ext cx="2423160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Understanding the custom Plugins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5116" y="2077559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Overviewing the Architecture of </a:t>
            </a:r>
            <a:r>
              <a:rPr lang="en-US" sz="1200" dirty="0" smtClean="0">
                <a:latin typeface="Arial Rounded MT Bold" pitchFamily="34" charset="0"/>
              </a:rPr>
              <a:t>D2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4320" y="4107235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Downloading and setting up Template </a:t>
            </a:r>
            <a:r>
              <a:rPr lang="en-US" sz="1200" dirty="0" smtClean="0">
                <a:solidFill>
                  <a:prstClr val="white"/>
                </a:solidFill>
                <a:latin typeface="Arial Rounded MT Bold" pitchFamily="34" charset="0"/>
              </a:rPr>
              <a:t>Plugin</a:t>
            </a:r>
            <a:endParaRPr lang="en-US" sz="1200" dirty="0">
              <a:solidFill>
                <a:prstClr val="white"/>
              </a:solidFill>
              <a:latin typeface="Arial Rounded MT Bold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4320" y="4778057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Arial Rounded MT Bold" pitchFamily="34" charset="0"/>
              </a:rPr>
              <a:t>Building and Verifying the template plugin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3525" y="5459840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>
                <a:latin typeface="Arial Rounded MT Bold" pitchFamily="34" charset="0"/>
              </a:rPr>
              <a:t>Configure the Menu item for custom Action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6"/>
          <p:cNvSpPr txBox="1">
            <a:spLocks/>
          </p:cNvSpPr>
          <p:nvPr/>
        </p:nvSpPr>
        <p:spPr>
          <a:xfrm>
            <a:off x="2967549" y="2335475"/>
            <a:ext cx="5406001" cy="21317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en-US" dirty="0"/>
              <a:t>Add features as custom actions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Modify existing features by changing </a:t>
            </a:r>
            <a:r>
              <a:rPr lang="en-US" b="1" dirty="0"/>
              <a:t>pre-processing</a:t>
            </a:r>
            <a:r>
              <a:rPr lang="en-US" dirty="0"/>
              <a:t>, </a:t>
            </a:r>
            <a:r>
              <a:rPr lang="en-US" b="1" dirty="0"/>
              <a:t>post-processing</a:t>
            </a:r>
            <a:r>
              <a:rPr lang="en-US" dirty="0"/>
              <a:t>, and </a:t>
            </a:r>
            <a:r>
              <a:rPr lang="en-US" b="1" dirty="0"/>
              <a:t>overriding</a:t>
            </a:r>
            <a:r>
              <a:rPr lang="en-US" dirty="0"/>
              <a:t> D2 services</a:t>
            </a:r>
            <a:endParaRPr lang="en-US" sz="11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9575065" y="2335475"/>
          <a:ext cx="2613471" cy="282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9" name="Image" r:id="rId4" imgW="3161880" imgH="3415680" progId="Photoshop.Image.15">
                  <p:embed/>
                </p:oleObj>
              </mc:Choice>
              <mc:Fallback>
                <p:oleObj name="Image" r:id="rId4" imgW="3161880" imgH="3415680" progId="Photoshop.Image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5065" y="2335475"/>
                        <a:ext cx="2613471" cy="2823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2442537" y="2114550"/>
            <a:ext cx="45719" cy="640080"/>
          </a:xfrm>
          <a:prstGeom prst="rect">
            <a:avLst/>
          </a:prstGeom>
          <a:solidFill>
            <a:srgbClr val="328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63525" y="3436413"/>
            <a:ext cx="2423160" cy="640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rial Rounded MT Bold" pitchFamily="34" charset="0"/>
              </a:rPr>
              <a:t>Overview of Template Plugin examples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2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latin typeface="Arial Rounded MT Bold" pitchFamily="34" charset="0"/>
              </a:rPr>
              <a:t>Overview of Template Plugin examples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-1733108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the Separator slide which is used for separating the topics. Please write the topic name in the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Separator Slide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section.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27000" y="0"/>
            <a:ext cx="17373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the graphic description here.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274320" y="6492240"/>
            <a:ext cx="7315200" cy="27432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rgbClr val="328DFF"/>
                </a:solidFill>
              </a:rPr>
              <a:t>Click </a:t>
            </a:r>
            <a:r>
              <a:rPr lang="en-US" b="1" i="1">
                <a:solidFill>
                  <a:srgbClr val="328DFF"/>
                </a:solidFill>
              </a:rPr>
              <a:t>Play</a:t>
            </a:r>
            <a:r>
              <a:rPr lang="en-US" i="1">
                <a:solidFill>
                  <a:srgbClr val="328DFF"/>
                </a:solidFill>
              </a:rPr>
              <a:t> to continue.</a:t>
            </a:r>
            <a:endParaRPr lang="en-US" i="1" dirty="0">
              <a:solidFill>
                <a:srgbClr val="328D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148D5DF9188E4C9ADDC44FF8E4024D" ma:contentTypeVersion="7" ma:contentTypeDescription="Create a new document." ma:contentTypeScope="" ma:versionID="948f264bb97f8eecc93a5478e7602f9d">
  <xsd:schema xmlns:xsd="http://www.w3.org/2001/XMLSchema" xmlns:xs="http://www.w3.org/2001/XMLSchema" xmlns:p="http://schemas.microsoft.com/office/2006/metadata/properties" xmlns:ns2="2f548aa9-be05-481f-81ea-32f418c4b351" xmlns:ns3="7c154cf9-7096-4a45-9885-3db6e60c7dfb" targetNamespace="http://schemas.microsoft.com/office/2006/metadata/properties" ma:root="true" ma:fieldsID="4e3cb3481a60fada618b156dde55cd76" ns2:_="" ns3:_="">
    <xsd:import namespace="2f548aa9-be05-481f-81ea-32f418c4b351"/>
    <xsd:import namespace="7c154cf9-7096-4a45-9885-3db6e60c7d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548aa9-be05-481f-81ea-32f418c4b3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154cf9-7096-4a45-9885-3db6e60c7df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7B77B0-FD23-446E-88EA-72FAB6376D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969702-E3D1-4042-A7AF-637D3490DA65}"/>
</file>

<file path=customXml/itemProps3.xml><?xml version="1.0" encoding="utf-8"?>
<ds:datastoreItem xmlns:ds="http://schemas.openxmlformats.org/officeDocument/2006/customXml" ds:itemID="{F54C0316-23B8-4F6E-BC8B-AB1E25EA9ED4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4ea15517-5742-4f00-b561-52819dce1bb7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6770</TotalTime>
  <Words>2020</Words>
  <Application>Microsoft Office PowerPoint</Application>
  <PresentationFormat>Custom</PresentationFormat>
  <Paragraphs>295</Paragraphs>
  <Slides>25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Arial Rounded MT Bold</vt:lpstr>
      <vt:lpstr>Calibri</vt:lpstr>
      <vt:lpstr>Calibri Light</vt:lpstr>
      <vt:lpstr>Courier New</vt:lpstr>
      <vt:lpstr>CourierNewPSMT-Identity-H</vt:lpstr>
      <vt:lpstr>TimesNewRomanPS-BoldMT-Identity-H</vt:lpstr>
      <vt:lpstr>TimesNewRomanPSMT-Identity-H</vt:lpstr>
      <vt:lpstr>Wingdings</vt:lpstr>
      <vt:lpstr>Office Theme</vt:lpstr>
      <vt:lpstr>Custom Design</vt:lpstr>
      <vt:lpstr>Image</vt:lpstr>
      <vt:lpstr>PowerPoint Presentation</vt:lpstr>
      <vt:lpstr>Extending D2</vt:lpstr>
      <vt:lpstr>Agenda</vt:lpstr>
      <vt:lpstr>Overviewing the Architecture of D2</vt:lpstr>
      <vt:lpstr>Overviewing the Architecture of D2</vt:lpstr>
      <vt:lpstr>Overviewing the Architecture of D2</vt:lpstr>
      <vt:lpstr>Understanding the custom Plugins</vt:lpstr>
      <vt:lpstr>Understanding the custom Plugins</vt:lpstr>
      <vt:lpstr>Overview of Template Plugin examples</vt:lpstr>
      <vt:lpstr>Overview of Template Plugin examples</vt:lpstr>
      <vt:lpstr>Downloading and setting up Template Plugin</vt:lpstr>
      <vt:lpstr>Downloading and setting up Template Plugin</vt:lpstr>
      <vt:lpstr>Downloading and setting up Template Plugin</vt:lpstr>
      <vt:lpstr>Downloading and setting up Template Plugin</vt:lpstr>
      <vt:lpstr>Downloading and setting up Template Plugin</vt:lpstr>
      <vt:lpstr>Downloading and setting up Template Plugin</vt:lpstr>
      <vt:lpstr>Building and Verifying the template plugin </vt:lpstr>
      <vt:lpstr>Building and Verifying the template plugin </vt:lpstr>
      <vt:lpstr>Building and Verifying the template plugin </vt:lpstr>
      <vt:lpstr>Building and Verifying the template plugin </vt:lpstr>
      <vt:lpstr>Configure the Menu item for custom Action</vt:lpstr>
      <vt:lpstr>Configure the Menu item for custom Action</vt:lpstr>
      <vt:lpstr>Configure the Menu item for custom Action</vt:lpstr>
      <vt:lpstr>Summary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Ghosh, Ishita (Cognizant)</dc:creator>
  <cp:lastModifiedBy>Venkatarao, Kiruba Shankar (Cognizant)</cp:lastModifiedBy>
  <cp:revision>315</cp:revision>
  <dcterms:created xsi:type="dcterms:W3CDTF">2019-03-15T09:26:44Z</dcterms:created>
  <dcterms:modified xsi:type="dcterms:W3CDTF">2021-02-18T12:29:15Z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0x01010093148D5DF9188E4C9ADDC44FF8E4024D</vt:lpwstr>
  </property>
</Properties>
</file>